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7" r:id="rId60"/>
    <p:sldId id="318" r:id="rId61"/>
    <p:sldId id="319" r:id="rId62"/>
    <p:sldId id="314" r:id="rId63"/>
    <p:sldId id="315" r:id="rId64"/>
    <p:sldId id="316" r:id="rId6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  <p:embeddedFont>
      <p:font typeface="Verdana" panose="020B060403050404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oogle.com/forms/d/1OD_vqVoOFMPAC2EfebMdwnznTWz5hIgeaW91J5_yYq4/edit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mathematics-physics-for-computer-graphics/geometry/transforming-normals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blical_Hebrew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orah" TargetMode="External"/><Relationship Id="rId4" Type="http://schemas.openxmlformats.org/officeDocument/2006/relationships/hyperlink" Target="https://en.wikipedia.org/wiki/Genesis_1:3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e0e4c76e4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e0e4c76e4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e0e4c76e4_0_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ee0e4c76e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" name="Google Shape;47;gee0e4c76e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https://docs.google.com/forms/d/1OD_vqVoOFMPAC2EfebMdwnznTWz5hIgeaW91J5_yYq4/edit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gee0e4c76e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050d5c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e050d5c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ee050d5cb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e0e4c76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e0e4c76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ee0e4c76e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4a0f3b2a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4a0f3b2a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4a0f3b2a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fd1094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fd1094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efd10948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4a0f3b2a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4a0f3b2a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f4a0f3b2a8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2f6c2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100f2f6c2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c0aa567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c0aa567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c0aa5670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f4a0f3b2a8_0_2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f4a0f3b2a8_0_2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https://www.scratchapixel.com/lessons/mathematics-physics-for-computer-graphics/geometry/transforming-normals</a:t>
            </a:r>
            <a:r>
              <a:rPr lang="pt-BR"/>
              <a:t>   </a:t>
            </a:r>
            <a:endParaRPr/>
          </a:p>
        </p:txBody>
      </p:sp>
      <p:sp>
        <p:nvSpPr>
          <p:cNvPr id="757" name="Google Shape;757;gf4a0f3b2a8_0_2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"faça-se luz", "</a:t>
            </a:r>
            <a:r>
              <a:rPr lang="pt-BR" sz="1100" i="1">
                <a:highlight>
                  <a:srgbClr val="FFFFFF"/>
                </a:highlight>
              </a:rPr>
              <a:t>dixitque Deus fiat lux et facta est lux",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  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there be light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is an English translation 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Hebrew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יְהִי אוֹר‎ (</a:t>
            </a:r>
            <a:r>
              <a:rPr lang="pt-BR" sz="12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yehi 'or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found in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Genesis 1:3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Torah</a:t>
            </a:r>
            <a:r>
              <a:rPr lang="pt-BR" sz="12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" name="Google Shape;9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3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ms.gle/y693FrzBTJNfAGpe8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PMgjVJogIbc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12: Cálculo de Iluminação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Percepções das Observações das Renderizações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 Vetor Normal</a:t>
            </a:r>
            <a:endParaRPr sz="480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lang="pt-BR" sz="2400" b="1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lang="pt-BR" sz="2400" b="1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lang="pt-BR" sz="2400" b="1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lang="pt-BR" sz="2400" b="1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𝛂.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𝛂, esse plano fica determinado?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𝛂. Seja (x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 n e (x - 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>
                <a:solidFill>
                  <a:srgbClr val="FF0000"/>
                </a:solidFill>
              </a:rPr>
              <a:t>PRODUTO VETORIAL!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1 parte 3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4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Criamos mais um exemplo, que permite verificar melhor os MipMaps: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3503550" y="4709575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000000"/>
                </a:solidFill>
              </a:rPr>
              <a:t>texturas</a:t>
            </a:r>
            <a:r>
              <a:rPr lang="pt-BR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44" name="Google Shape;4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9252" y="1712548"/>
            <a:ext cx="4447525" cy="296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Aplicação ao cálculo de iluminação</a:t>
            </a:r>
            <a:endParaRPr sz="4800"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0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1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0000"/>
                </a:solidFill>
              </a:rPr>
              <a:t>N</a:t>
            </a:r>
            <a:endParaRPr sz="1900" b="1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4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Pontual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Direcional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Spot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-"/>
            </a:pPr>
            <a:r>
              <a:rPr lang="pt-BR" sz="2200"/>
              <a:t>Ambiente</a:t>
            </a:r>
            <a:endParaRPr sz="2200"/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caracterize ela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lang="pt-BR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independente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Feedback real-time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262150" y="838975"/>
            <a:ext cx="8556600" cy="2472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está gostando no curso que devemos fazer mais?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não está gostando e recomendaria que parássemos?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você recomenda que começássemos a fazer nesse curso?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53" name="Google Shape;53;p7"/>
          <p:cNvSpPr txBox="1"/>
          <p:nvPr/>
        </p:nvSpPr>
        <p:spPr>
          <a:xfrm>
            <a:off x="2228325" y="3661425"/>
            <a:ext cx="49374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u="sng">
                <a:solidFill>
                  <a:schemeClr val="hlink"/>
                </a:solidFill>
                <a:hlinkClick r:id="rId3"/>
              </a:rPr>
              <a:t>https://forms.gle/y693FrzBTJNfAGpe8</a:t>
            </a:r>
            <a:r>
              <a:rPr lang="pt-BR" sz="2000" b="1"/>
              <a:t> </a:t>
            </a:r>
            <a:endParaRPr sz="2000" b="1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Um truque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Toda superfície recebe essa luz de forma uniforme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Difusa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Quando próximo ao ângulo de incidência, maior brilho.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"próximo" é medido pelo produto escalar dos vetores unitários.</a:t>
            </a:r>
            <a:endParaRPr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>
                <a:solidFill>
                  <a:schemeClr val="dk1"/>
                </a:solidFill>
              </a:rPr>
              <a:t>especularidade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lang="pt-BR" sz="1800" b="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Aumentar p irá estreitar a região saturada de brilho</a:t>
            </a:r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731674" y="3087064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66776" y="435824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67746" y="3610347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63238" y="4156128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50858" y="3571728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baricêntrica das normais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652647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617" name="Google Shape;617;p54" descr="Smooth shading avoids the usual hard creased edges of a polygon model. This tutorial demonstrates this concept, and shows how vertex normals influence the shading of a polygon. &#10; &#10;Author: Andrew Silke &#10;www.guerrillacg.org/index.php/presenters/andrew-silke &#10; &#10;This video is a high quality training video from The Guerrilla CG Project ( guerrillacg.org ) a non for profit organisation dedicated to teaching the fundamentals of computer graphics. &#10; &#10;For more information about Computer Graphics and higher quality videos visit The Guerrilla CG Project guerrillacg.org." title="Smooth Shading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3025" y="756725"/>
            <a:ext cx="5967550" cy="447565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https://www.youtube.com/watch?v=PMgjVJogIbc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outro ponto no cálculo da cor na superfície é que para luzes pontuais é necessário descobrir a coordenada 3D da posição do pixel sobre o objeto. Porém como já estamos em coordenadas da tela (2D) será necessário interpolar novamente para encontrar essa posição.</a:t>
            </a:r>
            <a:endParaRPr/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t="18785"/>
          <a:stretch/>
        </p:blipFill>
        <p:spPr>
          <a:xfrm>
            <a:off x="1362075" y="1124450"/>
            <a:ext cx="6419850" cy="3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572000" y="4360875"/>
            <a:ext cx="3210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Divida a geometria da superfície em pequenos triângulos e ajuste a posição deles conforme os valores da textura</a:t>
            </a:r>
            <a:endParaRPr sz="1100"/>
          </a:p>
        </p:txBody>
      </p:sp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Bump(normal) and displacement mapping </a:t>
            </a:r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779350" y="70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bump mapping </a:t>
            </a:r>
            <a:endParaRPr sz="1800">
              <a:solidFill>
                <a:srgbClr val="C62305"/>
              </a:solidFill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1309500" y="4343625"/>
            <a:ext cx="31521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Use os valores da textura para perturbar as normais da superfície, o que leva a uma aparência falsa  de sobressaltos.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4670150" y="66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displacement mapping </a:t>
            </a:r>
            <a:endParaRPr sz="1800">
              <a:solidFill>
                <a:srgbClr val="C62305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 Mapping</a:t>
            </a:r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Normal Mapping é uma das técnicas mais usadas para criar o efeito de bump mapping.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2701950" y="4371825"/>
            <a:ext cx="37401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X: -1 a +1	:  Red:</a:t>
            </a:r>
            <a:r>
              <a:rPr lang="pt-BR" sz="1550">
                <a:solidFill>
                  <a:schemeClr val="dk1"/>
                </a:solidFill>
              </a:rPr>
              <a:t>    </a:t>
            </a:r>
            <a:r>
              <a:rPr lang="pt-BR" sz="1850">
                <a:solidFill>
                  <a:schemeClr val="dk1"/>
                </a:solidFill>
              </a:rPr>
              <a:t>    0 a 255</a:t>
            </a:r>
            <a:endParaRPr sz="18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Y: -1 a +1	:  Green:    0 a 255</a:t>
            </a:r>
            <a:endParaRPr sz="1850">
              <a:solidFill>
                <a:schemeClr val="dk1"/>
              </a:solidFill>
            </a:endParaRPr>
          </a:p>
          <a:p>
            <a:pPr marL="0" marR="1397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>
                <a:solidFill>
                  <a:schemeClr val="dk1"/>
                </a:solidFill>
              </a:rPr>
              <a:t>Z:  0 a -1	:  Blue:</a:t>
            </a:r>
            <a:r>
              <a:rPr lang="pt-BR" sz="1650">
                <a:solidFill>
                  <a:schemeClr val="dk1"/>
                </a:solidFill>
              </a:rPr>
              <a:t>  </a:t>
            </a:r>
            <a:r>
              <a:rPr lang="pt-BR" sz="1850">
                <a:solidFill>
                  <a:schemeClr val="dk1"/>
                </a:solidFill>
              </a:rPr>
              <a:t> 128 a 255</a:t>
            </a:r>
            <a:endParaRPr sz="1850">
              <a:solidFill>
                <a:schemeClr val="dk1"/>
              </a:solidFill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357900" y="3145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canais de cores na textura informam como o vetor normal deve ser modificado. O mapeamento é feito das cores RGB para as direções XYZ, com a seguinte relação:</a:t>
            </a:r>
            <a:endParaRPr/>
          </a:p>
        </p:txBody>
      </p:sp>
      <p:cxnSp>
        <p:nvCxnSpPr>
          <p:cNvPr id="652" name="Google Shape;652;p57"/>
          <p:cNvCxnSpPr/>
          <p:nvPr/>
        </p:nvCxnSpPr>
        <p:spPr>
          <a:xfrm>
            <a:off x="2940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3" name="Google Shape;653;p57"/>
          <p:cNvCxnSpPr/>
          <p:nvPr/>
        </p:nvCxnSpPr>
        <p:spPr>
          <a:xfrm>
            <a:off x="2805425" y="2165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7"/>
          <p:cNvCxnSpPr/>
          <p:nvPr/>
        </p:nvCxnSpPr>
        <p:spPr>
          <a:xfrm>
            <a:off x="3092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" name="Google Shape;655;p57"/>
          <p:cNvCxnSpPr/>
          <p:nvPr/>
        </p:nvCxnSpPr>
        <p:spPr>
          <a:xfrm>
            <a:off x="3245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6" name="Google Shape;656;p57"/>
          <p:cNvCxnSpPr/>
          <p:nvPr/>
        </p:nvCxnSpPr>
        <p:spPr>
          <a:xfrm>
            <a:off x="3397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" name="Google Shape;657;p57"/>
          <p:cNvCxnSpPr/>
          <p:nvPr/>
        </p:nvCxnSpPr>
        <p:spPr>
          <a:xfrm>
            <a:off x="3549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" name="Google Shape;658;p57"/>
          <p:cNvCxnSpPr/>
          <p:nvPr/>
        </p:nvCxnSpPr>
        <p:spPr>
          <a:xfrm>
            <a:off x="3702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9" name="Google Shape;659;p57"/>
          <p:cNvCxnSpPr/>
          <p:nvPr/>
        </p:nvCxnSpPr>
        <p:spPr>
          <a:xfrm>
            <a:off x="3854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0" name="Google Shape;660;p57"/>
          <p:cNvCxnSpPr/>
          <p:nvPr/>
        </p:nvCxnSpPr>
        <p:spPr>
          <a:xfrm>
            <a:off x="4007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" name="Google Shape;661;p57"/>
          <p:cNvCxnSpPr/>
          <p:nvPr/>
        </p:nvCxnSpPr>
        <p:spPr>
          <a:xfrm>
            <a:off x="4159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2" name="Google Shape;662;p57"/>
          <p:cNvCxnSpPr/>
          <p:nvPr/>
        </p:nvCxnSpPr>
        <p:spPr>
          <a:xfrm>
            <a:off x="4311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3" name="Google Shape;663;p57"/>
          <p:cNvCxnSpPr/>
          <p:nvPr/>
        </p:nvCxnSpPr>
        <p:spPr>
          <a:xfrm>
            <a:off x="4464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" name="Google Shape;664;p57"/>
          <p:cNvCxnSpPr/>
          <p:nvPr/>
        </p:nvCxnSpPr>
        <p:spPr>
          <a:xfrm>
            <a:off x="4616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" name="Google Shape;665;p57"/>
          <p:cNvCxnSpPr/>
          <p:nvPr/>
        </p:nvCxnSpPr>
        <p:spPr>
          <a:xfrm>
            <a:off x="4769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6" name="Google Shape;666;p57"/>
          <p:cNvCxnSpPr/>
          <p:nvPr/>
        </p:nvCxnSpPr>
        <p:spPr>
          <a:xfrm>
            <a:off x="4921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5073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" name="Google Shape;668;p57"/>
          <p:cNvCxnSpPr/>
          <p:nvPr/>
        </p:nvCxnSpPr>
        <p:spPr>
          <a:xfrm>
            <a:off x="5226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5378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5531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5683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2831275" y="2507950"/>
            <a:ext cx="1173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3" name="Google Shape;673;p57"/>
          <p:cNvSpPr/>
          <p:nvPr/>
        </p:nvSpPr>
        <p:spPr>
          <a:xfrm rot="120001">
            <a:off x="2787950" y="2410670"/>
            <a:ext cx="3102203" cy="324778"/>
          </a:xfrm>
          <a:custGeom>
            <a:avLst/>
            <a:gdLst/>
            <a:ahLst/>
            <a:cxnLst/>
            <a:rect l="l" t="t" r="r" b="b"/>
            <a:pathLst>
              <a:path w="124087" h="12991" extrusionOk="0">
                <a:moveTo>
                  <a:pt x="0" y="12991"/>
                </a:moveTo>
                <a:cubicBezTo>
                  <a:pt x="3554" y="11069"/>
                  <a:pt x="14331" y="2039"/>
                  <a:pt x="21322" y="1456"/>
                </a:cubicBezTo>
                <a:cubicBezTo>
                  <a:pt x="28313" y="874"/>
                  <a:pt x="34430" y="9030"/>
                  <a:pt x="41945" y="9496"/>
                </a:cubicBezTo>
                <a:cubicBezTo>
                  <a:pt x="49460" y="9962"/>
                  <a:pt x="59654" y="3787"/>
                  <a:pt x="66412" y="4253"/>
                </a:cubicBezTo>
                <a:cubicBezTo>
                  <a:pt x="73170" y="4719"/>
                  <a:pt x="75966" y="12991"/>
                  <a:pt x="82491" y="12292"/>
                </a:cubicBezTo>
                <a:cubicBezTo>
                  <a:pt x="89016" y="11593"/>
                  <a:pt x="98628" y="524"/>
                  <a:pt x="105561" y="58"/>
                </a:cubicBezTo>
                <a:cubicBezTo>
                  <a:pt x="112494" y="-408"/>
                  <a:pt x="120999" y="7923"/>
                  <a:pt x="124087" y="94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74" name="Google Shape;674;p57"/>
          <p:cNvCxnSpPr/>
          <p:nvPr/>
        </p:nvCxnSpPr>
        <p:spPr>
          <a:xfrm>
            <a:off x="2805425" y="2927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3006050" y="2481750"/>
            <a:ext cx="95400" cy="4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3207050" y="2464275"/>
            <a:ext cx="468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7" name="Google Shape;677;p57"/>
          <p:cNvCxnSpPr/>
          <p:nvPr/>
        </p:nvCxnSpPr>
        <p:spPr>
          <a:xfrm flipH="1">
            <a:off x="3406300" y="2481750"/>
            <a:ext cx="19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3558725" y="2507950"/>
            <a:ext cx="76500" cy="4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9" name="Google Shape;679;p57"/>
          <p:cNvCxnSpPr/>
          <p:nvPr/>
        </p:nvCxnSpPr>
        <p:spPr>
          <a:xfrm flipH="1">
            <a:off x="3710925" y="2490475"/>
            <a:ext cx="816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8547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967300" y="2481750"/>
            <a:ext cx="486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4115850" y="2481750"/>
            <a:ext cx="525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3" name="Google Shape;683;p57"/>
          <p:cNvCxnSpPr/>
          <p:nvPr/>
        </p:nvCxnSpPr>
        <p:spPr>
          <a:xfrm>
            <a:off x="4273150" y="2490475"/>
            <a:ext cx="47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44643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5" name="Google Shape;685;p57"/>
          <p:cNvCxnSpPr/>
          <p:nvPr/>
        </p:nvCxnSpPr>
        <p:spPr>
          <a:xfrm flipH="1">
            <a:off x="4625400" y="2481750"/>
            <a:ext cx="67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6" name="Google Shape;686;p57"/>
          <p:cNvCxnSpPr/>
          <p:nvPr/>
        </p:nvCxnSpPr>
        <p:spPr>
          <a:xfrm flipH="1">
            <a:off x="4777875" y="2490475"/>
            <a:ext cx="720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" name="Google Shape;687;p57"/>
          <p:cNvCxnSpPr/>
          <p:nvPr/>
        </p:nvCxnSpPr>
        <p:spPr>
          <a:xfrm>
            <a:off x="4884850" y="2499225"/>
            <a:ext cx="4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5015925" y="2473000"/>
            <a:ext cx="66600" cy="4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9" name="Google Shape;689;p57"/>
          <p:cNvCxnSpPr/>
          <p:nvPr/>
        </p:nvCxnSpPr>
        <p:spPr>
          <a:xfrm>
            <a:off x="5147000" y="2481750"/>
            <a:ext cx="87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" name="Google Shape;690;p57"/>
          <p:cNvCxnSpPr/>
          <p:nvPr/>
        </p:nvCxnSpPr>
        <p:spPr>
          <a:xfrm>
            <a:off x="5304300" y="2464275"/>
            <a:ext cx="831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1" name="Google Shape;691;p57"/>
          <p:cNvCxnSpPr/>
          <p:nvPr/>
        </p:nvCxnSpPr>
        <p:spPr>
          <a:xfrm flipH="1">
            <a:off x="5539775" y="2490475"/>
            <a:ext cx="35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2" name="Google Shape;692;p57"/>
          <p:cNvCxnSpPr/>
          <p:nvPr/>
        </p:nvCxnSpPr>
        <p:spPr>
          <a:xfrm flipH="1">
            <a:off x="5692125" y="2499225"/>
            <a:ext cx="7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Normal Mapping</a:t>
            </a:r>
            <a:endParaRPr/>
          </a:p>
        </p:txBody>
      </p:sp>
      <p:sp>
        <p:nvSpPr>
          <p:cNvPr id="699" name="Google Shape;699;p58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que é azulada?</a:t>
            </a:r>
            <a:endParaRPr/>
          </a:p>
        </p:txBody>
      </p:sp>
      <p:sp>
        <p:nvSpPr>
          <p:cNvPr id="700" name="Google Shape;70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00" y="369200"/>
            <a:ext cx="1717575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0" y="2256583"/>
            <a:ext cx="7590550" cy="29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de Perto</a:t>
            </a:r>
            <a:endParaRPr/>
          </a:p>
        </p:txBody>
      </p:sp>
      <p:sp>
        <p:nvSpPr>
          <p:cNvPr id="710" name="Google Shape;71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11" name="Google Shape;7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62" y="890488"/>
            <a:ext cx="4393075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Orientação do Normal Map</a:t>
            </a:r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04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Devido a dificuldade de orientação, o Normal Map usa um espaço próprio, conhecido como espaço tangente.</a:t>
            </a:r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96375"/>
            <a:ext cx="442760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75" y="1774500"/>
            <a:ext cx="3560575" cy="3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Coordenadas Esféricas</a:t>
            </a:r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539" y="863600"/>
            <a:ext cx="4910049" cy="456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 descr="03_5-Transform"/>
            <p:cNvPicPr preferRelativeResize="0"/>
            <p:nvPr/>
          </p:nvPicPr>
          <p:blipFill rotWithShape="1">
            <a:blip r:embed="rId4">
              <a:alphaModFix/>
            </a:blip>
            <a:srcRect l="19510" r="941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89" name="Google Shape;89;p10" descr="page3image23604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331750" y="5139625"/>
            <a:ext cx="811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Vocês acham que tem algum problema nessa imagem?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id="467" name="Google Shape;467;p34" descr="X3dSpecification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X3dSpecificationCyl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X3dSpecificationSphe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X3dSpecification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300875" y="1124700"/>
            <a:ext cx="4664100" cy="3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Box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SFVec3f []       size     2 2 2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Cylinder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bottom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height   2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radius   1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side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top 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5291100" y="1124700"/>
            <a:ext cx="3852900" cy="3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   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bottom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bottomRadius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height       2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side 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Sphere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radius  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44" name="Google Shape;744;p63"/>
          <p:cNvSpPr txBox="1">
            <a:spLocks noGrp="1"/>
          </p:cNvSpPr>
          <p:nvPr>
            <p:ph type="body" idx="2"/>
          </p:nvPr>
        </p:nvSpPr>
        <p:spPr>
          <a:xfrm>
            <a:off x="1567650" y="4087367"/>
            <a:ext cx="6119700" cy="1069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Faceando</a:t>
            </a:r>
            <a:endParaRPr/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quanto uma superfície está "faceando" algo (luz, ponto de vista).</a:t>
            </a:r>
            <a:endParaRPr/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 Transformando Normais</a:t>
            </a:r>
            <a:endParaRPr/>
          </a:p>
        </p:txBody>
      </p:sp>
      <p:sp>
        <p:nvSpPr>
          <p:cNvPr id="760" name="Google Shape;760;p65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61311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Para transformar normais em uma superfície nós devemos aplicar a transposta da inversa da matriz que aplicamos na superfícies.</a:t>
            </a:r>
            <a:endParaRPr/>
          </a:p>
        </p:txBody>
      </p:sp>
      <p:sp>
        <p:nvSpPr>
          <p:cNvPr id="761" name="Google Shape;761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762" name="Google Shape;76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2874" y="520225"/>
            <a:ext cx="1546175" cy="4772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4329" y="2461783"/>
            <a:ext cx="2137348" cy="1403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6420" y="2442804"/>
            <a:ext cx="2516759" cy="1441775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65"/>
          <p:cNvSpPr txBox="1"/>
          <p:nvPr/>
        </p:nvSpPr>
        <p:spPr>
          <a:xfrm>
            <a:off x="1477850" y="4265200"/>
            <a:ext cx="48171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>
                <a:solidFill>
                  <a:srgbClr val="FF0000"/>
                </a:solidFill>
              </a:rPr>
              <a:t>Nunca precisei disso, não sei se precisamos falar.</a:t>
            </a:r>
            <a:endParaRPr sz="23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98" name="Google Shape;98;p11" descr="page4image23711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071988" y="7690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</a:rPr>
              <a:t>LUZ</a:t>
            </a:r>
            <a:endParaRPr sz="34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2426</Words>
  <Application>Microsoft Macintosh PowerPoint</Application>
  <PresentationFormat>On-screen Show (16:10)</PresentationFormat>
  <Paragraphs>398</Paragraphs>
  <Slides>64</Slides>
  <Notes>64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Roboto</vt:lpstr>
      <vt:lpstr>Calibri</vt:lpstr>
      <vt:lpstr>Verdana</vt:lpstr>
      <vt:lpstr>Courier New</vt:lpstr>
      <vt:lpstr>Arial</vt:lpstr>
      <vt:lpstr>Times New Roman</vt:lpstr>
      <vt:lpstr>Personalizar design</vt:lpstr>
      <vt:lpstr>PowerPoint Presentation</vt:lpstr>
      <vt:lpstr>Projeto 1 parte 3</vt:lpstr>
      <vt:lpstr>Feedback real-time</vt:lpstr>
      <vt:lpstr>Computação Gráfica</vt:lpstr>
      <vt:lpstr>O que vimos até agora</vt:lpstr>
      <vt:lpstr>Cubos em Perspectiva</vt:lpstr>
      <vt:lpstr>Cubos em Perspectiva</vt:lpstr>
      <vt:lpstr>Quais outros efeitos existem?</vt:lpstr>
      <vt:lpstr>Quais outros efeitos existem?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Definindo Vetores Normais por Face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Cálculo Local</vt:lpstr>
      <vt:lpstr>Reflexão Difusa</vt:lpstr>
      <vt:lpstr>Propriedades Lambertianas (Difusas)</vt:lpstr>
      <vt:lpstr>Propriedades Lambertianas (Difusas)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Bump(normal) and displacement mapping </vt:lpstr>
      <vt:lpstr>Normal Mapping</vt:lpstr>
      <vt:lpstr>Exemplos de Normal Mapping</vt:lpstr>
      <vt:lpstr>Vendo de Perto</vt:lpstr>
      <vt:lpstr>Orientação do Normal Map</vt:lpstr>
      <vt:lpstr>Geração de Esferas em 3D</vt:lpstr>
      <vt:lpstr>Revisão de Coordenadas Esféricas</vt:lpstr>
      <vt:lpstr>Formas e Transformações (X3D-Edit)</vt:lpstr>
      <vt:lpstr>Especificação de algumas primitivas</vt:lpstr>
      <vt:lpstr>Especificação das primitivas</vt:lpstr>
      <vt:lpstr>PowerPoint Presentation</vt:lpstr>
      <vt:lpstr>Faceando</vt:lpstr>
      <vt:lpstr>Cuidado Transformando Normais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</cp:revision>
  <dcterms:modified xsi:type="dcterms:W3CDTF">2023-03-14T22:23:38Z</dcterms:modified>
</cp:coreProperties>
</file>